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CFC219D-551B-8E4B-9E2F-EC0A5B623A64}">
          <p14:sldIdLst>
            <p14:sldId id="256"/>
            <p14:sldId id="258"/>
            <p14:sldId id="257"/>
            <p14:sldId id="259"/>
            <p14:sldId id="261"/>
            <p14:sldId id="263"/>
            <p14:sldId id="264"/>
            <p14:sldId id="265"/>
          </p14:sldIdLst>
        </p14:section>
        <p14:section name="SLEEP REGULATION" id="{764F995E-9730-4D40-B4CA-F88F31AE3E24}">
          <p14:sldIdLst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SLEEP HYGIENE" id="{F4DBE974-E72A-C647-9FB1-5487351F67D2}">
          <p14:sldIdLst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59" autoAdjust="0"/>
  </p:normalViewPr>
  <p:slideViewPr>
    <p:cSldViewPr snapToGrid="0" snapToObjects="1">
      <p:cViewPr varScale="1">
        <p:scale>
          <a:sx n="60" d="100"/>
          <a:sy n="60" d="100"/>
        </p:scale>
        <p:origin x="8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4E437-96B0-0A45-973C-6124498B26E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28E5F-DF42-3B49-9B2A-18B6FF6C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0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28E5F-DF42-3B49-9B2A-18B6FF6C46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25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Hand out Sleep IQ Test.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- Discussion of the answers at throughout lecture or re-take of test at the end of the of the lecture??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28E5F-DF42-3B49-9B2A-18B6FF6C46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29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YouTube</a:t>
            </a:r>
            <a:r>
              <a:rPr lang="en-US" baseline="0" dirty="0" smtClean="0"/>
              <a:t> video about the most recent news on watching </a:t>
            </a:r>
            <a:r>
              <a:rPr lang="en-US" baseline="0" smtClean="0"/>
              <a:t>screens before bed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28E5F-DF42-3B49-9B2A-18B6FF6C46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6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SNRdvusmQ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LwEQhAjHh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127"/>
            <a:ext cx="7772400" cy="1470025"/>
          </a:xfrm>
        </p:spPr>
        <p:txBody>
          <a:bodyPr/>
          <a:lstStyle/>
          <a:p>
            <a:r>
              <a:rPr lang="en-US" dirty="0" smtClean="0"/>
              <a:t>Sleep Habits and Wellness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658"/>
            <a:ext cx="6400800" cy="1752600"/>
          </a:xfrm>
        </p:spPr>
        <p:txBody>
          <a:bodyPr/>
          <a:lstStyle/>
          <a:p>
            <a:r>
              <a:rPr lang="en-US" dirty="0" smtClean="0"/>
              <a:t>“ </a:t>
            </a:r>
            <a:r>
              <a:rPr lang="en-US" i="1" dirty="0" smtClean="0"/>
              <a:t>I will both lay me down in peace, and sleep . . .”  Ps 4:8a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4919" y="3734258"/>
            <a:ext cx="3607481" cy="294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001" y="1681597"/>
            <a:ext cx="869244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200" b="1" dirty="0"/>
              <a:t>(SCN) SUPRACHIASMATIC NUCLEUS IN </a:t>
            </a:r>
            <a:r>
              <a:rPr lang="en-US" sz="2200" b="1" dirty="0" smtClean="0"/>
              <a:t>HYPOTHALAMUS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RESPONDS </a:t>
            </a:r>
            <a:r>
              <a:rPr lang="en-US" sz="2000" dirty="0"/>
              <a:t>TO LIGHT AND DARK SIGNALS FROM OPTIC NERVE </a:t>
            </a:r>
            <a:r>
              <a:rPr lang="en-US" sz="2000" dirty="0" smtClean="0"/>
              <a:t>SIGNALING THE INTERNAL CLOCK THAT IT IS TIME TO BE AWAKE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AFFFECTED </a:t>
            </a:r>
            <a:r>
              <a:rPr lang="en-US" dirty="0"/>
              <a:t>BY BRIGHTER LIGHT AND DIM </a:t>
            </a:r>
            <a:r>
              <a:rPr lang="en-US" dirty="0" smtClean="0"/>
              <a:t>LIGHT</a:t>
            </a:r>
          </a:p>
          <a:p>
            <a:pPr marL="742950" lvl="1" indent="-285750">
              <a:buFont typeface="Arial"/>
              <a:buChar char="•"/>
            </a:pP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CONTROLS </a:t>
            </a:r>
            <a:r>
              <a:rPr lang="en-US" sz="2000" dirty="0"/>
              <a:t>BODY </a:t>
            </a:r>
            <a:r>
              <a:rPr lang="en-US" sz="2000" dirty="0" smtClean="0"/>
              <a:t>TEMPERATURE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RELEASE </a:t>
            </a:r>
            <a:r>
              <a:rPr lang="en-US" sz="2000" dirty="0"/>
              <a:t>OF HORMONES AT </a:t>
            </a:r>
            <a:r>
              <a:rPr lang="en-US" sz="2000" dirty="0" smtClean="0"/>
              <a:t>NIGHT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MELATONIN </a:t>
            </a:r>
            <a:r>
              <a:rPr lang="en-US" dirty="0"/>
              <a:t>INCREASES – LATER AT NIGHT FOR TEENAGERS</a:t>
            </a:r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200" b="1" dirty="0"/>
              <a:t>SLEEP PHASE </a:t>
            </a:r>
            <a:r>
              <a:rPr lang="en-US" sz="2200" b="1" dirty="0" smtClean="0"/>
              <a:t>DELAY</a:t>
            </a:r>
            <a:endParaRPr lang="en-US" sz="2000" b="1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DURING </a:t>
            </a:r>
            <a:r>
              <a:rPr lang="en-US" sz="2000" dirty="0"/>
              <a:t>ADOLESCENCE NATURALLY FEEL ALERT LATER AT NIGHT AND </a:t>
            </a:r>
            <a:r>
              <a:rPr lang="en-US" sz="2000" dirty="0" smtClean="0"/>
              <a:t>HAVE DIFFICULTY </a:t>
            </a:r>
            <a:r>
              <a:rPr lang="en-US" sz="2000" dirty="0"/>
              <a:t>FALLING ASLEEP – DAMAGES FOCUS </a:t>
            </a:r>
            <a:r>
              <a:rPr lang="en-US" sz="2000" dirty="0" smtClean="0"/>
              <a:t>ABILITY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7998" y="251557"/>
            <a:ext cx="81562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SLEEP REGULATION CONT.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37167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779" y="139006"/>
            <a:ext cx="904522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/>
              <a:t>SLEEP ARCHITECTURE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200" b="1" dirty="0" smtClean="0"/>
              <a:t>POLYSOMNOGRAPHY </a:t>
            </a:r>
            <a:r>
              <a:rPr lang="en-US" sz="2200" b="1" dirty="0"/>
              <a:t>(PSG) – ALSO KNOWN AS A SLEEP </a:t>
            </a:r>
            <a:r>
              <a:rPr lang="en-US" sz="2200" b="1" dirty="0" smtClean="0"/>
              <a:t>STUDY</a:t>
            </a:r>
          </a:p>
          <a:p>
            <a:endParaRPr lang="en-US" sz="2200" b="1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(</a:t>
            </a:r>
            <a:r>
              <a:rPr lang="en-US" sz="2000" dirty="0"/>
              <a:t>EOG)  ELECTROOCULOGRAPHY – EYE </a:t>
            </a:r>
            <a:r>
              <a:rPr lang="en-US" sz="2000" dirty="0" smtClean="0"/>
              <a:t>MOVEMENTS</a:t>
            </a:r>
          </a:p>
          <a:p>
            <a:pPr marL="800100" lvl="1" indent="-342900">
              <a:buFont typeface="Arial"/>
              <a:buChar char="•"/>
            </a:pP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(</a:t>
            </a:r>
            <a:r>
              <a:rPr lang="en-US" sz="2000" dirty="0"/>
              <a:t>EMG) ELECTROMYOGRAPHY – FOR RECORDING SKELETAL </a:t>
            </a:r>
            <a:r>
              <a:rPr lang="en-US" sz="2000" dirty="0" smtClean="0"/>
              <a:t>MUSCLE ACTIVITY</a:t>
            </a:r>
          </a:p>
          <a:p>
            <a:pPr marL="800100" lvl="1" indent="-342900">
              <a:buFont typeface="Arial"/>
              <a:buChar char="•"/>
            </a:pP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(</a:t>
            </a:r>
            <a:r>
              <a:rPr lang="en-US" sz="2000" dirty="0"/>
              <a:t>ECG)   ELECTROCARDIOGRAM – MEASURES CARDIAC </a:t>
            </a:r>
            <a:r>
              <a:rPr lang="en-US" sz="2000" dirty="0" smtClean="0"/>
              <a:t>FUNCTION</a:t>
            </a:r>
          </a:p>
          <a:p>
            <a:pPr marL="800100" lvl="1" indent="-342900">
              <a:buFont typeface="Arial"/>
              <a:buChar char="•"/>
            </a:pP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(EEG)   ELECTROENCEPHALOGRAPHY – MEASURING BRAIN ACTIVITY</a:t>
            </a:r>
          </a:p>
          <a:p>
            <a:pPr lvl="1"/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VARIOUS </a:t>
            </a:r>
            <a:r>
              <a:rPr lang="en-US" sz="2000" dirty="0"/>
              <a:t>OTHER </a:t>
            </a:r>
            <a:r>
              <a:rPr lang="en-US" sz="2000" dirty="0" smtClean="0"/>
              <a:t>DEVICES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60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41913"/>
            <a:ext cx="9143999" cy="6432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/>
              <a:t>NONRAPID EYE MOVEMENT (NREM</a:t>
            </a:r>
            <a:r>
              <a:rPr lang="en-US" sz="5000" b="1" dirty="0" smtClean="0"/>
              <a:t>)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STAGE ONE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BRAIN </a:t>
            </a:r>
            <a:r>
              <a:rPr lang="en-US" sz="2000" dirty="0"/>
              <a:t>WAVES CHANGE FROM BETA TO THETA </a:t>
            </a:r>
            <a:r>
              <a:rPr lang="en-US" sz="2000" dirty="0" smtClean="0"/>
              <a:t>PATTERNS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SUBTLE </a:t>
            </a:r>
            <a:r>
              <a:rPr lang="en-US" sz="2000" dirty="0"/>
              <a:t>TRANSITION FROM WAKEFULNESS TO SLEEP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STAGE TWO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USUALLY </a:t>
            </a:r>
            <a:r>
              <a:rPr lang="en-US" sz="2000" dirty="0"/>
              <a:t>LASTS 5 TO 20 </a:t>
            </a:r>
            <a:r>
              <a:rPr lang="en-US" sz="2000" dirty="0" smtClean="0"/>
              <a:t>MINUTES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DISTINQUISHED </a:t>
            </a:r>
            <a:r>
              <a:rPr lang="en-US" sz="2000" dirty="0"/>
              <a:t>BY SLEEP SPINDLES AND K-</a:t>
            </a:r>
            <a:r>
              <a:rPr lang="en-US" sz="2000" dirty="0" smtClean="0"/>
              <a:t>COMPLEXES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SLEEP </a:t>
            </a:r>
            <a:r>
              <a:rPr lang="en-US" dirty="0"/>
              <a:t>SPINDLES ARE SHORT BURSTS OF BRAIN ACTIVITY </a:t>
            </a:r>
            <a:r>
              <a:rPr lang="en-US" dirty="0" smtClean="0"/>
              <a:t>LASTING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LESS </a:t>
            </a:r>
            <a:r>
              <a:rPr lang="en-US" dirty="0"/>
              <a:t>THAN HALF A SECOND FALLING INTO A PROGRESSIVELY </a:t>
            </a:r>
            <a:r>
              <a:rPr lang="en-US" dirty="0" smtClean="0"/>
              <a:t>DEEPER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SLEEP </a:t>
            </a:r>
            <a:r>
              <a:rPr lang="en-US" dirty="0"/>
              <a:t>AND SOMETIMES FOLLOWED BY MUSCULAR </a:t>
            </a:r>
            <a:r>
              <a:rPr lang="en-US" dirty="0" smtClean="0"/>
              <a:t>TWITCHES</a:t>
            </a:r>
            <a:endParaRPr lang="en-US" dirty="0"/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SLEEP </a:t>
            </a:r>
            <a:r>
              <a:rPr lang="en-US" dirty="0"/>
              <a:t>SPINDLE ACTIVITY IS THOUGHT TO SIGNIFY THE </a:t>
            </a:r>
            <a:r>
              <a:rPr lang="en-US" dirty="0" smtClean="0"/>
              <a:t>INTEGRATION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OF </a:t>
            </a:r>
            <a:r>
              <a:rPr lang="en-US" dirty="0"/>
              <a:t>NEW INFORMATION INTO EXISTING </a:t>
            </a:r>
            <a:r>
              <a:rPr lang="en-US" dirty="0" smtClean="0"/>
              <a:t>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6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848"/>
            <a:ext cx="9045222" cy="7232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NONRAPID EYE MOVEMENT (NREM</a:t>
            </a:r>
            <a:r>
              <a:rPr lang="en-US" sz="4800" b="1" dirty="0" smtClean="0"/>
              <a:t>) cont.</a:t>
            </a:r>
            <a:endParaRPr lang="en-US" sz="4800" b="1" dirty="0"/>
          </a:p>
          <a:p>
            <a:endParaRPr lang="en-US" sz="2200" b="1" dirty="0" smtClean="0"/>
          </a:p>
          <a:p>
            <a:pPr marL="342900" indent="-342900">
              <a:buFont typeface="Arial"/>
              <a:buChar char="•"/>
            </a:pPr>
            <a:r>
              <a:rPr lang="en-US" sz="2200" b="1" dirty="0" smtClean="0"/>
              <a:t>STAGE THREE</a:t>
            </a:r>
          </a:p>
          <a:p>
            <a:endParaRPr lang="en-US" sz="22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LASTS </a:t>
            </a:r>
            <a:r>
              <a:rPr lang="en-US" sz="2000" dirty="0"/>
              <a:t>FROM 10 MINUTES TO AN </a:t>
            </a:r>
            <a:r>
              <a:rPr lang="en-US" sz="2000" dirty="0" smtClean="0"/>
              <a:t>HOUR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ALSO </a:t>
            </a:r>
            <a:r>
              <a:rPr lang="en-US" sz="2000" dirty="0"/>
              <a:t>REFERRED TO AS SLOW-WAVE </a:t>
            </a:r>
            <a:r>
              <a:rPr lang="en-US" sz="2000" dirty="0" smtClean="0"/>
              <a:t>SLEEP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LOW</a:t>
            </a:r>
            <a:r>
              <a:rPr lang="en-US" sz="2000" dirty="0"/>
              <a:t>-FREQUENCY, HIGH-AMPLITUDE DELTA BRAIN </a:t>
            </a:r>
            <a:r>
              <a:rPr lang="en-US" sz="2000" dirty="0" smtClean="0"/>
              <a:t>WAVES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DEEPEST </a:t>
            </a:r>
            <a:r>
              <a:rPr lang="en-US" sz="2000" dirty="0"/>
              <a:t>STAGE OF SLEEP – DECREASES BLOOD SUPPLY FROM THE </a:t>
            </a:r>
            <a:r>
              <a:rPr lang="en-US" sz="2000" dirty="0" smtClean="0"/>
              <a:t>BRAIN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ALL </a:t>
            </a:r>
            <a:r>
              <a:rPr lang="en-US" dirty="0"/>
              <a:t>BUT ESSENTIAL BODY FUNCTIONS SHUT </a:t>
            </a:r>
            <a:r>
              <a:rPr lang="en-US" dirty="0" smtClean="0"/>
              <a:t>DOWN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MAJORITY </a:t>
            </a:r>
            <a:r>
              <a:rPr lang="en-US" dirty="0"/>
              <a:t>OF PHYSICAL RESTORATION </a:t>
            </a:r>
            <a:r>
              <a:rPr lang="en-US" dirty="0" smtClean="0"/>
              <a:t>OCCURS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80% OF GROWTH HORMONE </a:t>
            </a:r>
            <a:r>
              <a:rPr lang="en-US" dirty="0" smtClean="0"/>
              <a:t>RELEASED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SKIN </a:t>
            </a:r>
            <a:r>
              <a:rPr lang="en-US" dirty="0"/>
              <a:t>CELLS MULTIPLY AT TWICE NORMAL </a:t>
            </a:r>
            <a:r>
              <a:rPr lang="en-US" dirty="0" smtClean="0"/>
              <a:t>RATE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BODY </a:t>
            </a:r>
            <a:r>
              <a:rPr lang="en-US" dirty="0"/>
              <a:t>DEFENDS AGAINST </a:t>
            </a:r>
            <a:r>
              <a:rPr lang="en-US" dirty="0" smtClean="0"/>
              <a:t>PATHOGENS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IMMUNE SYSTEM REGENERATES</a:t>
            </a: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PROLONGED FAILURE TO GET DEEP SLEEP CAN PERMENANTLY STUNT GROWTH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96111" y="6039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111" y="37027"/>
            <a:ext cx="900288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RAPID EYE MOVEMENT (REM) </a:t>
            </a:r>
            <a:r>
              <a:rPr lang="en-US" sz="4800" b="1" dirty="0" smtClean="0"/>
              <a:t>SLEEP</a:t>
            </a:r>
            <a:endParaRPr lang="en-US" sz="2000" b="1" dirty="0"/>
          </a:p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STAGE FOUR</a:t>
            </a:r>
            <a:endParaRPr lang="en-US" sz="2200" b="1" dirty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USUALLY </a:t>
            </a:r>
            <a:r>
              <a:rPr lang="en-US" sz="2000" dirty="0"/>
              <a:t>LASTS FROM 1 TO 20 MINUTES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ACTIVE </a:t>
            </a:r>
            <a:r>
              <a:rPr lang="en-US" sz="2000" dirty="0"/>
              <a:t>PERIOD MARKED BY INTENSE BRAIN ACTIVITY SIMILAR TO THAT </a:t>
            </a:r>
            <a:r>
              <a:rPr lang="en-US" sz="2000" dirty="0" smtClean="0"/>
              <a:t>OF BEING AWAKE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EYES </a:t>
            </a:r>
            <a:r>
              <a:rPr lang="en-US" sz="2000" dirty="0"/>
              <a:t>MOVE RAPIDLY IN VARIOUS DIRECTIONS</a:t>
            </a:r>
            <a:r>
              <a:rPr lang="en-US" dirty="0"/>
              <a:t>	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HEART </a:t>
            </a:r>
            <a:r>
              <a:rPr lang="en-US" dirty="0"/>
              <a:t>RATE </a:t>
            </a:r>
            <a:r>
              <a:rPr lang="en-US" dirty="0" smtClean="0"/>
              <a:t>INCREASES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BLOOD </a:t>
            </a:r>
            <a:r>
              <a:rPr lang="en-US" dirty="0"/>
              <a:t>PRESSURE </a:t>
            </a:r>
            <a:r>
              <a:rPr lang="en-US" dirty="0" smtClean="0"/>
              <a:t>RISES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BREATHING </a:t>
            </a:r>
            <a:r>
              <a:rPr lang="en-US" dirty="0"/>
              <a:t>BECOMES RAPID, IRREGULAR, </a:t>
            </a:r>
            <a:r>
              <a:rPr lang="en-US" dirty="0" smtClean="0"/>
              <a:t>SHALLOW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SKELETAL </a:t>
            </a:r>
            <a:r>
              <a:rPr lang="en-US" dirty="0"/>
              <a:t>MUSCLES BECOME </a:t>
            </a:r>
            <a:r>
              <a:rPr lang="en-US" dirty="0" smtClean="0"/>
              <a:t>PARALYZED</a:t>
            </a:r>
          </a:p>
          <a:p>
            <a:pPr marL="1657350" lvl="3" indent="-285750">
              <a:buFont typeface="Arial"/>
              <a:buChar char="•"/>
            </a:pPr>
            <a:r>
              <a:rPr lang="en-US" dirty="0" smtClean="0"/>
              <a:t>PREVENTS </a:t>
            </a:r>
            <a:r>
              <a:rPr lang="en-US" dirty="0"/>
              <a:t>ACTING OUT OF </a:t>
            </a:r>
            <a:r>
              <a:rPr lang="en-US" dirty="0" smtClean="0"/>
              <a:t>DREAMS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MOST DREAMS OCCUR DURING THIS LAST PHASES</a:t>
            </a:r>
          </a:p>
          <a:p>
            <a:pPr lvl="2"/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SLEEP CYCLE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AFTER </a:t>
            </a:r>
            <a:r>
              <a:rPr lang="en-US" sz="2000" dirty="0"/>
              <a:t>THE COMPLETION OF ALL FOUR PHASES A SLEEP CYCLE HAS BEEN </a:t>
            </a:r>
            <a:r>
              <a:rPr lang="en-US" sz="2000" dirty="0" smtClean="0"/>
              <a:t>COMPLETED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THIS </a:t>
            </a:r>
            <a:r>
              <a:rPr lang="en-US" sz="2000" dirty="0"/>
              <a:t>SEQUENCE IS REPEATED SEVERAL TIMES EACH LASTING ABOUT 90 </a:t>
            </a:r>
            <a:r>
              <a:rPr lang="en-US" sz="2000" dirty="0" smtClean="0"/>
              <a:t>MINUTES</a:t>
            </a:r>
            <a:r>
              <a:rPr lang="en-US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25002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067" y="275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much sleep do you need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010246"/>
            <a:ext cx="9031111" cy="5847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/>
              <a:t>THERE IS NO MAGIC NUMBER</a:t>
            </a:r>
          </a:p>
          <a:p>
            <a:endParaRPr lang="en-US" sz="2200" dirty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SLEEP </a:t>
            </a:r>
            <a:r>
              <a:rPr lang="en-US" sz="2200" dirty="0"/>
              <a:t>NEEDS ARE DYNAMIC BEFORE THE AGE OF TWENTY</a:t>
            </a:r>
          </a:p>
          <a:p>
            <a:endParaRPr lang="en-US" sz="2200" dirty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BASED </a:t>
            </a:r>
            <a:r>
              <a:rPr lang="en-US" sz="2200" dirty="0"/>
              <a:t>ON STUDIES ALLOWING MEN AND WOMEN TO SLEEP AS MUCH OR AS </a:t>
            </a:r>
            <a:r>
              <a:rPr lang="en-US" sz="2200" dirty="0" smtClean="0"/>
              <a:t> LITTLE </a:t>
            </a:r>
            <a:r>
              <a:rPr lang="en-US" sz="2200" dirty="0"/>
              <a:t>AS WANTED </a:t>
            </a:r>
            <a:r>
              <a:rPr lang="en-US" sz="2200" dirty="0" smtClean="0"/>
              <a:t>AND SLEEP </a:t>
            </a:r>
            <a:r>
              <a:rPr lang="en-US" sz="2200" dirty="0"/>
              <a:t>VS. MORTALITY RATES </a:t>
            </a:r>
            <a:r>
              <a:rPr lang="en-US" sz="2200" dirty="0" smtClean="0"/>
              <a:t>- THE </a:t>
            </a:r>
            <a:r>
              <a:rPr lang="en-US" sz="2200" dirty="0"/>
              <a:t>AVERAGE RECOMMENDATION IS 8 </a:t>
            </a:r>
            <a:r>
              <a:rPr lang="en-US" sz="2200" dirty="0" smtClean="0"/>
              <a:t>HOURS</a:t>
            </a:r>
            <a:endParaRPr lang="en-US" sz="2200" dirty="0"/>
          </a:p>
          <a:p>
            <a:endParaRPr lang="en-US" sz="2200" dirty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LONGEVITY </a:t>
            </a:r>
            <a:r>
              <a:rPr lang="en-US" sz="2200" dirty="0"/>
              <a:t>SEEMS TO DECREASE BOTH IN THOSE WHO CONSISTENTLY GET LESS </a:t>
            </a:r>
            <a:r>
              <a:rPr lang="en-US" sz="2200" dirty="0" smtClean="0"/>
              <a:t>THAN 7 </a:t>
            </a:r>
            <a:r>
              <a:rPr lang="en-US" sz="2200" dirty="0"/>
              <a:t>HOURS OF SLEEP AND IN THOSE WHO GET MORE THAN 9 HOURS NIGHTLY</a:t>
            </a:r>
          </a:p>
          <a:p>
            <a:endParaRPr lang="en-US" sz="2200" dirty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DIFFERENT </a:t>
            </a:r>
            <a:r>
              <a:rPr lang="en-US" sz="2200" dirty="0"/>
              <a:t>AGE GROUPS, SEX, AND GENETICS ACCOUNT FOR THE AMOUNT YOU </a:t>
            </a:r>
            <a:r>
              <a:rPr lang="en-US" sz="2200" dirty="0" smtClean="0"/>
              <a:t>NEED TO </a:t>
            </a:r>
            <a:r>
              <a:rPr lang="en-US" sz="2200" dirty="0"/>
              <a:t>FUNCTION AT YOUR BEST</a:t>
            </a:r>
          </a:p>
          <a:p>
            <a:endParaRPr lang="en-US" sz="2200" dirty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HOW </a:t>
            </a:r>
            <a:r>
              <a:rPr lang="en-US" sz="2200" dirty="0"/>
              <a:t>MUCH DO YOU NEED? 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TRY </a:t>
            </a:r>
            <a:r>
              <a:rPr lang="en-US" sz="2000" dirty="0"/>
              <a:t>THE TEST</a:t>
            </a:r>
          </a:p>
        </p:txBody>
      </p:sp>
    </p:spTree>
    <p:extLst>
      <p:ext uri="{BB962C8B-B14F-4D97-AF65-F5344CB8AC3E}">
        <p14:creationId xmlns:p14="http://schemas.microsoft.com/office/powerpoint/2010/main" val="38055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89"/>
            <a:ext cx="8229600" cy="1143000"/>
          </a:xfrm>
        </p:spPr>
        <p:txBody>
          <a:bodyPr/>
          <a:lstStyle/>
          <a:p>
            <a:r>
              <a:rPr lang="en-US" b="1" dirty="0" smtClean="0"/>
              <a:t>How to Sleep Like a Log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7223"/>
            <a:ext cx="8229600" cy="579966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30000"/>
              </a:lnSpc>
            </a:pPr>
            <a:r>
              <a:rPr lang="en-US" sz="6300" u="sng" dirty="0"/>
              <a:t>Sleep Hygiene</a:t>
            </a:r>
            <a:r>
              <a:rPr lang="en-US" sz="6300" dirty="0"/>
              <a:t>: a term used to describe quality sleeping habits</a:t>
            </a:r>
            <a:endParaRPr lang="en-US" sz="6300" u="sng" dirty="0"/>
          </a:p>
          <a:p>
            <a:pPr marL="971550" lvl="1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5500" dirty="0"/>
              <a:t>Consistent Sleep Routine</a:t>
            </a:r>
          </a:p>
          <a:p>
            <a:pPr marL="971550" lvl="1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5500" dirty="0"/>
              <a:t>Get Regular Exercise</a:t>
            </a:r>
          </a:p>
          <a:p>
            <a:pPr marL="971550" lvl="1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5500" dirty="0"/>
              <a:t>Establish a Bedtime Ritual</a:t>
            </a:r>
          </a:p>
          <a:p>
            <a:pPr marL="971550" lvl="1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5500" dirty="0"/>
              <a:t>Create a Quality Sleeping Environment</a:t>
            </a:r>
          </a:p>
          <a:p>
            <a:pPr marL="1371600" lvl="2" indent="-514350">
              <a:lnSpc>
                <a:spcPct val="130000"/>
              </a:lnSpc>
            </a:pPr>
            <a:r>
              <a:rPr lang="en-US" sz="4500" dirty="0"/>
              <a:t>Quiet, dark, cool</a:t>
            </a:r>
          </a:p>
          <a:p>
            <a:pPr marL="971550" lvl="1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5500" dirty="0"/>
              <a:t>Invest in a Quality Bed and Sleeping Accessories</a:t>
            </a:r>
          </a:p>
          <a:p>
            <a:pPr marL="1371600" lvl="2" indent="-514350">
              <a:lnSpc>
                <a:spcPct val="130000"/>
              </a:lnSpc>
            </a:pPr>
            <a:r>
              <a:rPr lang="en-US" sz="4500" dirty="0"/>
              <a:t>Size of bed: at least 6 inches longer than you</a:t>
            </a:r>
          </a:p>
          <a:p>
            <a:pPr marL="1371600" lvl="2" indent="-514350">
              <a:lnSpc>
                <a:spcPct val="130000"/>
              </a:lnSpc>
            </a:pPr>
            <a:r>
              <a:rPr lang="en-US" sz="4500" dirty="0"/>
              <a:t>Sheets: cotton is most preferred</a:t>
            </a:r>
          </a:p>
          <a:p>
            <a:pPr marL="1371600" lvl="2" indent="-514350">
              <a:lnSpc>
                <a:spcPct val="130000"/>
              </a:lnSpc>
            </a:pPr>
            <a:r>
              <a:rPr lang="en-US" sz="4500" dirty="0"/>
              <a:t>Proper support pillow: down or feather pillows are most </a:t>
            </a:r>
            <a:r>
              <a:rPr lang="en-US" sz="4500" dirty="0" smtClean="0"/>
              <a:t>popular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3250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867"/>
            <a:ext cx="8229600" cy="1143000"/>
          </a:xfrm>
        </p:spPr>
        <p:txBody>
          <a:bodyPr/>
          <a:lstStyle/>
          <a:p>
            <a:r>
              <a:rPr lang="en-US" b="1" dirty="0" smtClean="0"/>
              <a:t>Common Sleep Disorders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Insomnia</a:t>
            </a:r>
          </a:p>
          <a:p>
            <a:r>
              <a:rPr lang="en-US" dirty="0" smtClean="0"/>
              <a:t>Obstructive Sleep Apnea</a:t>
            </a:r>
          </a:p>
          <a:p>
            <a:r>
              <a:rPr lang="en-US" dirty="0" smtClean="0"/>
              <a:t>Restless Leg Syndrome</a:t>
            </a:r>
          </a:p>
          <a:p>
            <a:r>
              <a:rPr lang="en-US" dirty="0" smtClean="0"/>
              <a:t>Narcolepsy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533"/>
            <a:ext cx="8229600" cy="1143000"/>
          </a:xfrm>
        </p:spPr>
        <p:txBody>
          <a:bodyPr/>
          <a:lstStyle/>
          <a:p>
            <a:r>
              <a:rPr lang="en-US" b="1" dirty="0" smtClean="0"/>
              <a:t>Insomnia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Characterized by an inability to fall asleep or the tendency to wake up frequently during the night and then have difficult going back to sleep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Treatments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Adjusting behavioral patterns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Pharmacological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Obstructive Sleep Apnea (OSA)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Potentially life-threatening disorder in which breathing is interrupted during sleep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Treatments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Behavioral therapy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Using devices that force air through the nasal passages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Using dental appliances that reposition the lower jaw and tongue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Undergoing surgery to increase the size of the nasal airway</a:t>
            </a:r>
          </a:p>
        </p:txBody>
      </p:sp>
    </p:spTree>
    <p:extLst>
      <p:ext uri="{BB962C8B-B14F-4D97-AF65-F5344CB8AC3E}">
        <p14:creationId xmlns:p14="http://schemas.microsoft.com/office/powerpoint/2010/main" val="26290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626"/>
            <a:ext cx="8229600" cy="34495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IMPORTANCE OF: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RYTHMS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CYCLES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SLEEP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Cycle under Voluntary Control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89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Restless Leg Syndrome (RSL)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Neurologic movement disorder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Creeping, crawling, pulling, or tingling sensations in the legs that are relieved by moving or rubbing them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Periodic leg movements – characterized by repetitive, stereotypes limb movements during sleep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Treatments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Exercise, leg massages, and eliminating alcohol and caffeine from the diet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Pharmacological treatment</a:t>
            </a:r>
          </a:p>
        </p:txBody>
      </p:sp>
    </p:spTree>
    <p:extLst>
      <p:ext uri="{BB962C8B-B14F-4D97-AF65-F5344CB8AC3E}">
        <p14:creationId xmlns:p14="http://schemas.microsoft.com/office/powerpoint/2010/main" val="270930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Narcolepsy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Chronic sleep disorder that usually arises during adolescence or young adulthood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Main characteristic: excessive and overwhelming daytime sleepiness, even after adequate nighttime sleep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Treatment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Individualized depending on the severity of the symptoms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Primarily through medications</a:t>
            </a:r>
          </a:p>
        </p:txBody>
      </p:sp>
    </p:spTree>
    <p:extLst>
      <p:ext uri="{BB962C8B-B14F-4D97-AF65-F5344CB8AC3E}">
        <p14:creationId xmlns:p14="http://schemas.microsoft.com/office/powerpoint/2010/main" val="381459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Rest in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Psalm 127:2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Matthew 11:28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Philippians 4:6-9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Deprivation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26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Sleep IQ Test</a:t>
            </a:r>
          </a:p>
          <a:p>
            <a:r>
              <a:rPr lang="en-US" sz="2800" dirty="0" smtClean="0"/>
              <a:t>Peter Tripp </a:t>
            </a:r>
          </a:p>
          <a:p>
            <a:pPr lvl="1"/>
            <a:r>
              <a:rPr lang="en-US" sz="2400" dirty="0">
                <a:hlinkClick r:id="rId3"/>
              </a:rPr>
              <a:t>http://www.youtube.com/watch?v=</a:t>
            </a:r>
            <a:r>
              <a:rPr lang="en-US" sz="2400" dirty="0" smtClean="0">
                <a:hlinkClick r:id="rId3"/>
              </a:rPr>
              <a:t>nSNRdvusmQs</a:t>
            </a:r>
            <a:r>
              <a:rPr lang="en-US" sz="2400" dirty="0" smtClean="0"/>
              <a:t> 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9826" y="3964008"/>
            <a:ext cx="4415178" cy="26126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09826" y="6299638"/>
            <a:ext cx="4415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http://</a:t>
            </a:r>
            <a:r>
              <a:rPr lang="en-US" sz="1200" dirty="0" err="1"/>
              <a:t>www.gizmodo.fr</a:t>
            </a:r>
            <a:r>
              <a:rPr lang="en-US" sz="1200" dirty="0"/>
              <a:t>/2014/03/26/privation-</a:t>
            </a:r>
            <a:r>
              <a:rPr lang="en-US" sz="1200" dirty="0" err="1"/>
              <a:t>sommeil.html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190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Sleep Deprivation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2486"/>
          </a:xfrm>
        </p:spPr>
        <p:txBody>
          <a:bodyPr>
            <a:normAutofit/>
          </a:bodyPr>
          <a:lstStyle/>
          <a:p>
            <a:pPr marL="400050" lvl="1" indent="-4000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b="1" u="sng" dirty="0" smtClean="0"/>
              <a:t>Sleep Deprivation</a:t>
            </a:r>
            <a:r>
              <a:rPr lang="en-US" sz="2400" dirty="0" smtClean="0"/>
              <a:t>: the lack of adequate sleep for the needs of the body and mind.</a:t>
            </a:r>
          </a:p>
          <a:p>
            <a:pPr marL="800100" lvl="2" indent="-4000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2000" dirty="0" smtClean="0"/>
              <a:t>Recent Studies Reports – Light Bulb</a:t>
            </a:r>
          </a:p>
          <a:p>
            <a:pPr marL="1257300" lvl="3" indent="-4000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>
                <a:hlinkClick r:id="rId3"/>
              </a:rPr>
              <a:t>http://www.youtube.com/watch?v=</a:t>
            </a:r>
            <a:r>
              <a:rPr lang="en-US" dirty="0" smtClean="0">
                <a:hlinkClick r:id="rId3"/>
              </a:rPr>
              <a:t>zLwEQhAjHhM</a:t>
            </a:r>
            <a:r>
              <a:rPr lang="en-US" dirty="0" smtClean="0"/>
              <a:t> </a:t>
            </a:r>
          </a:p>
          <a:p>
            <a:pPr marL="857250" lvl="3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-4000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b="1" u="sng" dirty="0" smtClean="0"/>
              <a:t>Chronic Sleep Deprivation</a:t>
            </a:r>
            <a:r>
              <a:rPr lang="en-US" sz="2400" b="1" dirty="0" smtClean="0"/>
              <a:t>:</a:t>
            </a:r>
            <a:r>
              <a:rPr lang="en-US" sz="2400" dirty="0" smtClean="0"/>
              <a:t> occurs when one consistently does not get sufficient sleep.</a:t>
            </a:r>
          </a:p>
          <a:p>
            <a:pPr marL="800100" lvl="2" indent="-4000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2000" dirty="0" smtClean="0"/>
              <a:t>Consequences on one’s:</a:t>
            </a:r>
          </a:p>
          <a:p>
            <a:pPr marL="1257300" lvl="3" indent="-4000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1800" dirty="0" smtClean="0"/>
              <a:t>Emotional Well-Being</a:t>
            </a:r>
          </a:p>
          <a:p>
            <a:pPr marL="1257300" lvl="3" indent="-4000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1800" dirty="0" smtClean="0"/>
              <a:t>Mental Well-Being</a:t>
            </a:r>
          </a:p>
          <a:p>
            <a:pPr marL="1257300" lvl="3" indent="-4000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1800" dirty="0" smtClean="0"/>
              <a:t>Physical Well-Being</a:t>
            </a:r>
          </a:p>
          <a:p>
            <a:pPr marL="857250" lvl="3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400050" lvl="1" indent="-4000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b="1" u="sng" dirty="0" smtClean="0"/>
              <a:t>Sleep Debt</a:t>
            </a:r>
            <a:r>
              <a:rPr lang="en-US" sz="2400" b="1" dirty="0" smtClean="0"/>
              <a:t>: </a:t>
            </a:r>
            <a:r>
              <a:rPr lang="en-US" sz="2400" dirty="0" smtClean="0"/>
              <a:t>the accumulated sleep lost due to various conflicts</a:t>
            </a:r>
          </a:p>
          <a:p>
            <a:pPr marL="400050" lvl="1" indent="-4000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0366"/>
            <a:ext cx="8229600" cy="1143000"/>
          </a:xfrm>
        </p:spPr>
        <p:txBody>
          <a:bodyPr/>
          <a:lstStyle/>
          <a:p>
            <a:r>
              <a:rPr lang="en-US" b="1" dirty="0" smtClean="0"/>
              <a:t>Are you sleep deprived?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alphaModFix amt="2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5667" y="2850444"/>
            <a:ext cx="5997222" cy="3175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35667" y="5769057"/>
            <a:ext cx="59972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http://</a:t>
            </a:r>
            <a:r>
              <a:rPr lang="en-US" sz="1100" dirty="0" err="1">
                <a:solidFill>
                  <a:schemeClr val="bg1"/>
                </a:solidFill>
              </a:rPr>
              <a:t>jazztruth.blogspot.com</a:t>
            </a:r>
            <a:r>
              <a:rPr lang="en-US" sz="1100" dirty="0">
                <a:solidFill>
                  <a:schemeClr val="bg1"/>
                </a:solidFill>
              </a:rPr>
              <a:t>/2014/10/exercises-in-sleep-deprivation-part-</a:t>
            </a:r>
            <a:r>
              <a:rPr lang="en-US" sz="1100" dirty="0" err="1">
                <a:solidFill>
                  <a:schemeClr val="bg1"/>
                </a:solidFill>
              </a:rPr>
              <a:t>ii.html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7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4"/>
            <a:ext cx="8229600" cy="1143000"/>
          </a:xfrm>
        </p:spPr>
        <p:txBody>
          <a:bodyPr/>
          <a:lstStyle/>
          <a:p>
            <a:r>
              <a:rPr lang="en-US" dirty="0" smtClean="0"/>
              <a:t>Sleep Thieves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88534"/>
            <a:ext cx="4038600" cy="266266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 smtClean="0"/>
              <a:t>Academic Workload &amp; Life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Socializing with friends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Homework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Technology (Internet: Facebook, Email, Skype; Cellphone: Text Messaging)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2200" y="140829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lphaUcPeriod" startAt="2"/>
            </a:pPr>
            <a:r>
              <a:rPr lang="en-US" dirty="0" smtClean="0"/>
              <a:t>Work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Data from the National Sleep Foundation (NSF):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45% of adults-sleeping less in order to be more “productive”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1/3 of employees- work schedule didn’t allow them to rest adequately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 Transportation Professions – 47% (train conductors) &amp; 37% (aircraft pilots) reported insufficient sleep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03867" y="4256102"/>
            <a:ext cx="469537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lphaUcPeriod" startAt="3"/>
            </a:pPr>
            <a:r>
              <a:rPr lang="en-US" sz="2600" dirty="0" smtClean="0"/>
              <a:t>Ignorance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Healthy Lifestyle</a:t>
            </a:r>
          </a:p>
          <a:p>
            <a:pPr marL="1371600" lvl="2" indent="-457200">
              <a:buFont typeface="Arial"/>
              <a:buChar char="•"/>
            </a:pPr>
            <a:r>
              <a:rPr lang="en-US" sz="2000" dirty="0" smtClean="0"/>
              <a:t>Exercise, Diet, &amp; Rest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8% college students sleep 8+ hours/night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 smtClean="0"/>
              <a:t>38% American Adults sleep 8+ hours/night</a:t>
            </a:r>
            <a:endParaRPr lang="en-US" sz="2200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Sleep Deprivation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Fatigue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Emotional </a:t>
            </a:r>
            <a:r>
              <a:rPr lang="en-US" dirty="0" smtClean="0"/>
              <a:t>Irritability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Cognitive Impairment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Effects of Sleep </a:t>
            </a:r>
            <a:r>
              <a:rPr lang="en-US" dirty="0" smtClean="0"/>
              <a:t>Deprivation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Physical Impairment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Psychosis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Death</a:t>
            </a:r>
          </a:p>
          <a:p>
            <a:pPr lvl="1"/>
            <a:r>
              <a:rPr lang="en-US" dirty="0" smtClean="0"/>
              <a:t>Fatal familial insomnia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3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SLEEP REGULATION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SLEEP-WAKE HOMEOSTASIS</a:t>
            </a:r>
          </a:p>
          <a:p>
            <a:pPr lvl="1"/>
            <a:r>
              <a:rPr lang="en-US" dirty="0" smtClean="0"/>
              <a:t>TELLS  YOU THAT A NEED FOR SLEEP IS ACCUMULATION AND THAT IT IS TIME TO SLEEP</a:t>
            </a:r>
          </a:p>
          <a:p>
            <a:pPr lvl="1"/>
            <a:r>
              <a:rPr lang="en-US" dirty="0" smtClean="0"/>
              <a:t>ALSO MAINTAINS ENOUGH SLEEP THROUGH THE NIGHT TO MAKE UP FOR WAKING HOURS </a:t>
            </a:r>
          </a:p>
          <a:p>
            <a:r>
              <a:rPr lang="en-US" b="1" dirty="0" smtClean="0"/>
              <a:t>CIRCADIAN BIOLOGICAL CLOCK (CIRCADIAN RHYTYM)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INTERNAL 24 HOUR CYCLE OF SLEEPINESS AND ALERTNESS </a:t>
            </a:r>
          </a:p>
          <a:p>
            <a:pPr lvl="2"/>
            <a:r>
              <a:rPr lang="en-US" dirty="0" smtClean="0"/>
              <a:t>(MOST SLEEPY 2-4AM AND AT 1-3PM)</a:t>
            </a:r>
            <a:r>
              <a:rPr lang="en-US" dirty="0"/>
              <a:t>	</a:t>
            </a:r>
          </a:p>
          <a:p>
            <a:pPr lvl="1"/>
            <a:r>
              <a:rPr lang="en-US" dirty="0" smtClean="0"/>
              <a:t>INTERNAL CLOCK HUNGERS FOR CONSISTENCY</a:t>
            </a:r>
          </a:p>
          <a:p>
            <a:pPr lvl="2"/>
            <a:r>
              <a:rPr lang="en-US" dirty="0" smtClean="0"/>
              <a:t>“JET LAG”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3628</TotalTime>
  <Words>1037</Words>
  <Application>Microsoft Office PowerPoint</Application>
  <PresentationFormat>On-screen Show (4:3)</PresentationFormat>
  <Paragraphs>215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Corbel</vt:lpstr>
      <vt:lpstr>Twilight</vt:lpstr>
      <vt:lpstr>Sleep Habits and Wellness</vt:lpstr>
      <vt:lpstr>OBJECTIVES</vt:lpstr>
      <vt:lpstr>Sleep Deprivation</vt:lpstr>
      <vt:lpstr>Chronic Sleep Deprivation</vt:lpstr>
      <vt:lpstr>Are you sleep deprived?</vt:lpstr>
      <vt:lpstr>Sleep Thieves</vt:lpstr>
      <vt:lpstr>Effects of Sleep Deprivation</vt:lpstr>
      <vt:lpstr>Effects of Sleep Deprivation cont.</vt:lpstr>
      <vt:lpstr>SLEEP REGULATION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much sleep do you need?</vt:lpstr>
      <vt:lpstr>How to Sleep Like a Log</vt:lpstr>
      <vt:lpstr>Common Sleep Disorders</vt:lpstr>
      <vt:lpstr>Insomnia</vt:lpstr>
      <vt:lpstr>Obstructive Sleep Apnea (OSA)</vt:lpstr>
      <vt:lpstr>Restless Leg Syndrome (RSL)</vt:lpstr>
      <vt:lpstr>Narcolepsy</vt:lpstr>
      <vt:lpstr>Spiritual Rest in the Lord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Habits and Wellness</dc:title>
  <dc:creator>ENC</dc:creator>
  <cp:lastModifiedBy>Catherine</cp:lastModifiedBy>
  <cp:revision>52</cp:revision>
  <dcterms:created xsi:type="dcterms:W3CDTF">2014-11-10T19:39:05Z</dcterms:created>
  <dcterms:modified xsi:type="dcterms:W3CDTF">2015-04-21T20:00:10Z</dcterms:modified>
</cp:coreProperties>
</file>